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8" r:id="rId2"/>
    <p:sldId id="317" r:id="rId3"/>
    <p:sldId id="298" r:id="rId4"/>
    <p:sldId id="274" r:id="rId5"/>
    <p:sldId id="315" r:id="rId6"/>
    <p:sldId id="309" r:id="rId7"/>
    <p:sldId id="310" r:id="rId8"/>
    <p:sldId id="311" r:id="rId9"/>
    <p:sldId id="313" r:id="rId10"/>
    <p:sldId id="316" r:id="rId11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3300"/>
    <a:srgbClr val="666633"/>
    <a:srgbClr val="FFDDFF"/>
    <a:srgbClr val="E1F4FF"/>
    <a:srgbClr val="C1E7FF"/>
    <a:srgbClr val="FF9F9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32" y="15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7F3DB-3310-4F12-9016-62ACF589BB36}" type="datetimeFigureOut">
              <a:rPr lang="ru-RU" smtClean="0"/>
              <a:t>02.07.2021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3198A-7418-498F-849B-C3FE617318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04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308C2-8B51-453E-8561-924025525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F12FFC-CF78-4C72-B68E-A27734B7E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BA58D-509B-4176-964F-A037D9AE85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ECBE0-65C9-4DE5-84A1-6C457BF83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754BA-20ED-46E8-A99B-6090C298A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E2B11-54A0-4626-9642-C41DEBBA2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BEEE6-BDC4-4EC0-A696-A47D490B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DF117-3BCF-4EFE-8D1F-329D3C649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FD69D-1714-4FD5-82FE-1457526A2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A17D2-EEE8-4D89-88CE-F79AF23584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41BC8-FFD4-4F9C-A90A-A9DF3BF4D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FDAFF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15E7482-3EF1-478E-84B6-E84160D26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0" r:id="rId2"/>
    <p:sldLayoutId id="2147484009" r:id="rId3"/>
    <p:sldLayoutId id="2147484008" r:id="rId4"/>
    <p:sldLayoutId id="2147484007" r:id="rId5"/>
    <p:sldLayoutId id="2147484006" r:id="rId6"/>
    <p:sldLayoutId id="2147484005" r:id="rId7"/>
    <p:sldLayoutId id="2147484004" r:id="rId8"/>
    <p:sldLayoutId id="2147484003" r:id="rId9"/>
    <p:sldLayoutId id="2147484002" r:id="rId10"/>
    <p:sldLayoutId id="2147484001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88656" y="2702340"/>
            <a:ext cx="3429000" cy="1470025"/>
          </a:xfrm>
        </p:spPr>
        <p:txBody>
          <a:bodyPr/>
          <a:lstStyle/>
          <a:p>
            <a:r>
              <a:rPr lang="ru-RU" sz="60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</a:rPr>
              <a:t>ТХС</a:t>
            </a:r>
            <a:endParaRPr lang="ru-RU" sz="6000" b="1" dirty="0">
              <a:ln w="22225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656" y="453235"/>
            <a:ext cx="3519488" cy="157638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69356" y="4686023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</a:rPr>
              <a:t>ТЕОРИЯ ХИМИЧЕСКОГО СТРОЕНИЯ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39741" y="4572000"/>
            <a:ext cx="8926830" cy="81281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РАСШИФРУЕМ ПРАВИЛЬНО!</a:t>
            </a:r>
            <a:r>
              <a:rPr lang="ru-RU" sz="2000" b="1" dirty="0" smtClean="0">
                <a:solidFill>
                  <a:srgbClr val="C00000"/>
                </a:solidFill>
                <a:sym typeface="Wingdings 2" panose="05020102010507070707" pitchFamily="18" charset="2"/>
              </a:rPr>
              <a:t>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6019800" y="3962399"/>
            <a:ext cx="304800" cy="4955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9032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311846"/>
            <a:ext cx="10210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</a:rPr>
              <a:t>Виды записей химических формул </a:t>
            </a:r>
            <a:endParaRPr lang="ru-RU" sz="3200" b="1" dirty="0" smtClean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</a:rPr>
              <a:t>органических веществ</a:t>
            </a:r>
            <a:endParaRPr lang="ru-RU" sz="32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71600" y="1485116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С</a:t>
            </a:r>
            <a:r>
              <a:rPr lang="ru-RU" sz="3200" b="1" baseline="-25000" dirty="0">
                <a:solidFill>
                  <a:srgbClr val="C00000"/>
                </a:solidFill>
              </a:rPr>
              <a:t>3</a:t>
            </a:r>
            <a:r>
              <a:rPr lang="ru-RU" sz="3200" b="1" dirty="0">
                <a:solidFill>
                  <a:srgbClr val="C00000"/>
                </a:solidFill>
              </a:rPr>
              <a:t>Н</a:t>
            </a:r>
            <a:r>
              <a:rPr lang="ru-RU" sz="3200" b="1" baseline="-25000" dirty="0">
                <a:solidFill>
                  <a:srgbClr val="C00000"/>
                </a:solidFill>
              </a:rPr>
              <a:t>8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38200" y="2617788"/>
            <a:ext cx="31242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+mn-lt"/>
              </a:rPr>
              <a:t>       Н    Н    Н </a:t>
            </a:r>
          </a:p>
          <a:p>
            <a:r>
              <a:rPr lang="ru-RU" sz="1600" b="1">
                <a:solidFill>
                  <a:srgbClr val="C00000"/>
                </a:solidFill>
                <a:latin typeface="+mn-lt"/>
              </a:rPr>
              <a:t>  </a:t>
            </a:r>
          </a:p>
          <a:p>
            <a:r>
              <a:rPr lang="ru-RU" sz="2800" b="1">
                <a:solidFill>
                  <a:srgbClr val="C00000"/>
                </a:solidFill>
                <a:latin typeface="+mn-lt"/>
              </a:rPr>
              <a:t>Н – С – С – С – Н</a:t>
            </a:r>
          </a:p>
          <a:p>
            <a:r>
              <a:rPr lang="ru-RU" sz="1600" b="1">
                <a:solidFill>
                  <a:srgbClr val="C00000"/>
                </a:solidFill>
                <a:latin typeface="+mn-lt"/>
              </a:rPr>
              <a:t>     </a:t>
            </a:r>
          </a:p>
          <a:p>
            <a:r>
              <a:rPr lang="ru-RU" sz="2800" b="1">
                <a:solidFill>
                  <a:srgbClr val="C00000"/>
                </a:solidFill>
                <a:latin typeface="+mn-lt"/>
              </a:rPr>
              <a:t>       Н    Н    Н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1639094" y="32551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2248694" y="32551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639094" y="38647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248694" y="38647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934494" y="38647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2934494" y="3255169"/>
            <a:ext cx="228600" cy="158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914400" y="5257800"/>
            <a:ext cx="3505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СН</a:t>
            </a:r>
            <a:r>
              <a:rPr lang="ru-RU" sz="3200" b="1" baseline="-25000" dirty="0">
                <a:solidFill>
                  <a:srgbClr val="C00000"/>
                </a:solidFill>
              </a:rPr>
              <a:t>3</a:t>
            </a:r>
            <a:r>
              <a:rPr lang="ru-RU" sz="3200" b="1" dirty="0">
                <a:solidFill>
                  <a:srgbClr val="C00000"/>
                </a:solidFill>
              </a:rPr>
              <a:t> – СН</a:t>
            </a:r>
            <a:r>
              <a:rPr lang="ru-RU" sz="3200" b="1" baseline="-25000" dirty="0">
                <a:solidFill>
                  <a:srgbClr val="C00000"/>
                </a:solidFill>
              </a:rPr>
              <a:t>2</a:t>
            </a:r>
            <a:r>
              <a:rPr lang="ru-RU" sz="3200" b="1" dirty="0">
                <a:solidFill>
                  <a:srgbClr val="C00000"/>
                </a:solidFill>
              </a:rPr>
              <a:t> – СН</a:t>
            </a:r>
            <a:r>
              <a:rPr lang="ru-RU" sz="3200" b="1" baseline="-25000" dirty="0">
                <a:solidFill>
                  <a:srgbClr val="C00000"/>
                </a:solidFill>
              </a:rPr>
              <a:t>3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590800" y="1600201"/>
            <a:ext cx="502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</a:rPr>
              <a:t> (молекулярная формула)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191000" y="3286126"/>
            <a:ext cx="441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</a:rPr>
              <a:t>(структурная формула)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267200" y="4972051"/>
            <a:ext cx="5181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(полуструктурная / сокращенная </a:t>
            </a:r>
            <a:r>
              <a:rPr lang="ru-RU" sz="2800" b="1" dirty="0">
                <a:solidFill>
                  <a:srgbClr val="7030A0"/>
                </a:solidFill>
              </a:rPr>
              <a:t>структурная формула)</a:t>
            </a:r>
          </a:p>
        </p:txBody>
      </p:sp>
      <p:sp>
        <p:nvSpPr>
          <p:cNvPr id="5" name="Выноска со стрелкой влево 4"/>
          <p:cNvSpPr/>
          <p:nvPr/>
        </p:nvSpPr>
        <p:spPr>
          <a:xfrm>
            <a:off x="9220200" y="1600201"/>
            <a:ext cx="2514600" cy="4876799"/>
          </a:xfrm>
          <a:prstGeom prst="leftArrowCallout">
            <a:avLst>
              <a:gd name="adj1" fmla="val 52273"/>
              <a:gd name="adj2" fmla="val 38182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Подумайте и ответьте: </a:t>
            </a:r>
          </a:p>
          <a:p>
            <a:pPr algn="ctr"/>
            <a:r>
              <a:rPr lang="ru-RU" dirty="0" smtClean="0"/>
              <a:t>что можно рассказать о веществе по каждой из формул?</a:t>
            </a:r>
            <a:endParaRPr lang="ru-RU" dirty="0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3" grpId="0"/>
      <p:bldP spid="24" grpId="0"/>
      <p:bldP spid="26" grpId="0"/>
      <p:bldP spid="27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533400"/>
            <a:ext cx="10668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0"/>
                <a:solidFill>
                  <a:schemeClr val="accent1">
                    <a:lumMod val="50000"/>
                  </a:schemeClr>
                </a:solidFill>
              </a:rPr>
              <a:t>В середине 19 века Фридрих Вёлер в одном из писем к Йенсу Берцелиусу написал такие строки</a:t>
            </a:r>
            <a:r>
              <a:rPr lang="ru-RU" sz="3200" b="1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>
              <a:defRPr/>
            </a:pPr>
            <a:endParaRPr lang="ru-RU" sz="3200" b="1" dirty="0" smtClean="0">
              <a:ln w="0"/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defRPr/>
            </a:pPr>
            <a:r>
              <a:rPr lang="ru-RU" sz="3200" b="1" i="1" dirty="0">
                <a:ln w="0"/>
                <a:solidFill>
                  <a:schemeClr val="accent1">
                    <a:lumMod val="50000"/>
                  </a:schemeClr>
                </a:solidFill>
              </a:rPr>
              <a:t>«Органическая химия сейчас кого угодно может свести с ума. Она кажется мне дремучим лесом, полным удивительных вещей, безграничной чащей, из которой нельзя выбраться, куда не осмеливаешься проникнуть</a:t>
            </a:r>
            <a:r>
              <a:rPr lang="ru-RU" sz="3200" b="1" i="1" dirty="0" smtClean="0">
                <a:ln w="0"/>
                <a:solidFill>
                  <a:schemeClr val="accent1">
                    <a:lumMod val="50000"/>
                  </a:schemeClr>
                </a:solidFill>
              </a:rPr>
              <a:t>…»</a:t>
            </a:r>
            <a:endParaRPr lang="ru-RU" sz="3200" b="1" i="1" dirty="0">
              <a:ln w="0"/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5029200"/>
            <a:ext cx="1059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Предположите, почему </a:t>
            </a:r>
            <a:r>
              <a:rPr lang="ru-RU" sz="3600" b="1" dirty="0">
                <a:ln w="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Вёлер так выразился</a:t>
            </a:r>
          </a:p>
          <a:p>
            <a:pPr algn="ctr">
              <a:defRPr/>
            </a:pPr>
            <a:r>
              <a:rPr lang="ru-RU" sz="3600" b="1" dirty="0">
                <a:ln w="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 органической химии?</a:t>
            </a:r>
          </a:p>
        </p:txBody>
      </p:sp>
    </p:spTree>
    <p:extLst>
      <p:ext uri="{BB962C8B-B14F-4D97-AF65-F5344CB8AC3E}">
        <p14:creationId xmlns:p14="http://schemas.microsoft.com/office/powerpoint/2010/main" val="169111921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1970" y="2286000"/>
            <a:ext cx="5400000" cy="35394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Был непонятен факт существования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</a:rPr>
              <a:t>изомеров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–веществ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с одинаковым составом, но различными физическими и химическими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свойствами (например, 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</a:rPr>
              <a:t>этиловый спирт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и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</a:rPr>
              <a:t>медицинский эфир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</a:rPr>
              <a:t>глюкоза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и </a:t>
            </a:r>
            <a:r>
              <a:rPr lang="ru-RU" sz="2800" dirty="0" smtClean="0">
                <a:solidFill>
                  <a:srgbClr val="C00000"/>
                </a:solidFill>
                <a:latin typeface="Arial" panose="020B0604020202020204" pitchFamily="34" charset="0"/>
              </a:rPr>
              <a:t>фруктоза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…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)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970" y="228094"/>
            <a:ext cx="11212830" cy="181588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На тот момент (вторая половина 19 века) уже было известно большое количество органических веществ, был установлен их состав, изучены свойства – и физические, и химические. Но был ряд противоречий, не имеющих объяснения…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9360" y="3048000"/>
            <a:ext cx="5400000" cy="3539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defRPr/>
            </a:pPr>
            <a:r>
              <a:rPr lang="ru-RU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В 1857 г немецкий химик Кекуле отнес углерод к </a:t>
            </a: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элементам с валентностью </a:t>
            </a:r>
            <a:r>
              <a:rPr lang="en-US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IV</a:t>
            </a: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, </a:t>
            </a:r>
            <a:r>
              <a:rPr lang="ru-RU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однако во многих органических веществах валентность углерода вызывала сомнения:</a:t>
            </a:r>
            <a:r>
              <a:rPr lang="en-US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 </a:t>
            </a:r>
            <a:endParaRPr lang="ru-RU" sz="2800" dirty="0">
              <a:ln w="0"/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>
                <a:ln w="0"/>
                <a:solidFill>
                  <a:srgbClr val="C00000"/>
                </a:solidFill>
                <a:latin typeface="Arial" panose="020B0604020202020204" pitchFamily="34" charset="0"/>
              </a:rPr>
              <a:t>?</a:t>
            </a: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  </a:t>
            </a:r>
            <a:r>
              <a:rPr lang="en-US" sz="2800" dirty="0" smtClean="0">
                <a:ln w="0"/>
                <a:solidFill>
                  <a:srgbClr val="C00000"/>
                </a:solidFill>
                <a:latin typeface="Arial" panose="020B0604020202020204" pitchFamily="34" charset="0"/>
              </a:rPr>
              <a:t>I</a:t>
            </a:r>
            <a:r>
              <a:rPr lang="en-US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             </a:t>
            </a:r>
            <a:r>
              <a:rPr lang="ru-RU" sz="2800" dirty="0" smtClean="0">
                <a:ln w="0"/>
                <a:solidFill>
                  <a:srgbClr val="C00000"/>
                </a:solidFill>
                <a:latin typeface="Arial" panose="020B0604020202020204" pitchFamily="34" charset="0"/>
              </a:rPr>
              <a:t>?</a:t>
            </a: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   </a:t>
            </a:r>
            <a:r>
              <a:rPr lang="en-US" sz="2800" dirty="0">
                <a:ln w="0"/>
                <a:solidFill>
                  <a:srgbClr val="C00000"/>
                </a:solidFill>
                <a:latin typeface="Arial" panose="020B0604020202020204" pitchFamily="34" charset="0"/>
              </a:rPr>
              <a:t>I</a:t>
            </a:r>
            <a:endParaRPr lang="ru-RU" sz="2800" dirty="0">
              <a:ln w="0"/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defRPr/>
            </a:pP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С</a:t>
            </a:r>
            <a:r>
              <a:rPr lang="ru-RU" sz="2800" baseline="-250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2</a:t>
            </a:r>
            <a:r>
              <a:rPr lang="ru-RU" sz="28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Н</a:t>
            </a:r>
            <a:r>
              <a:rPr lang="ru-RU" sz="2800" baseline="-25000" dirty="0" smtClean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6 </a:t>
            </a:r>
            <a:r>
              <a:rPr lang="ru-RU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(этан), С</a:t>
            </a:r>
            <a:r>
              <a:rPr lang="ru-RU" sz="2800" baseline="-250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3</a:t>
            </a:r>
            <a:r>
              <a:rPr lang="ru-RU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Н</a:t>
            </a:r>
            <a:r>
              <a:rPr lang="ru-RU" sz="2800" baseline="-250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8 </a:t>
            </a:r>
            <a:r>
              <a:rPr lang="ru-RU" sz="2800" dirty="0">
                <a:ln w="0"/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</a:rPr>
              <a:t>(пропан)…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5" descr="бутле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663107"/>
            <a:ext cx="2057400" cy="2647592"/>
          </a:xfrm>
          <a:prstGeom prst="roundRect">
            <a:avLst>
              <a:gd name="adj" fmla="val 12778"/>
            </a:avLst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33400" y="639575"/>
            <a:ext cx="11212830" cy="25545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Объяснить многие противоречия, связанные с органическими веществами, помогла теория химического строения веществ, ключевым автором которой стал русский ученый </a:t>
            </a:r>
            <a:r>
              <a:rPr lang="ru-RU" sz="32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Александр </a:t>
            </a:r>
            <a:r>
              <a:rPr lang="ru-RU" sz="32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Михайлович </a:t>
            </a:r>
            <a:r>
              <a:rPr lang="ru-RU" sz="32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Бутлеров</a:t>
            </a:r>
            <a:endParaRPr lang="ru-RU" sz="32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19400" y="3417243"/>
            <a:ext cx="89268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«Великий химик» - такая саркастическая и унизительная </a:t>
            </a:r>
            <a:r>
              <a:rPr lang="ru-RU" dirty="0"/>
              <a:t>надпись была на табличке, </a:t>
            </a:r>
            <a:r>
              <a:rPr lang="ru-RU" dirty="0" smtClean="0"/>
              <a:t>с которой юный воспитанник пансиона купца Топорнина Саша Бутлеров несколько раз появлялся перед своими товарищами Это было наказание за </a:t>
            </a:r>
            <a:r>
              <a:rPr lang="ru-RU" dirty="0"/>
              <a:t>то, что </a:t>
            </a:r>
            <a:r>
              <a:rPr lang="ru-RU" dirty="0" smtClean="0"/>
              <a:t>он чуть </a:t>
            </a:r>
            <a:r>
              <a:rPr lang="ru-RU" dirty="0"/>
              <a:t>не сжег это учебное заведение в результате своих химических экспериментов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algn="just"/>
            <a:r>
              <a:rPr lang="ru-RU" dirty="0" smtClean="0"/>
              <a:t>Все смеялись и над надписью на табличке, и над опаленными ресницами и бровями Саши… Тогда </a:t>
            </a:r>
            <a:r>
              <a:rPr lang="ru-RU" dirty="0"/>
              <a:t>никто не думал о том, что надпись окажется пророческой. </a:t>
            </a:r>
            <a:r>
              <a:rPr lang="ru-RU" dirty="0" smtClean="0"/>
              <a:t>Всего через два с половиной десятилетия Александр </a:t>
            </a:r>
            <a:r>
              <a:rPr lang="ru-RU" dirty="0"/>
              <a:t>Бутлеров </a:t>
            </a:r>
            <a:r>
              <a:rPr lang="ru-RU" dirty="0" smtClean="0"/>
              <a:t>в глазах химической общественности стал действительно ВЕЛИКИМ ХИМИКОМ, носителем автором </a:t>
            </a:r>
            <a:r>
              <a:rPr lang="ru-RU" dirty="0"/>
              <a:t>теории химического строения.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29962" y="3417242"/>
            <a:ext cx="8926830" cy="298355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Узнайте, когда Бутлеров впервые получил звание великого химика </a:t>
            </a:r>
            <a:r>
              <a:rPr lang="ru-RU" sz="3200" b="1" dirty="0" smtClean="0">
                <a:solidFill>
                  <a:srgbClr val="C00000"/>
                </a:solidFill>
                <a:sym typeface="Wingdings 2" panose="05020102010507070707" pitchFamily="18" charset="2"/>
              </a:rPr>
              <a:t>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762000"/>
            <a:ext cx="8686800" cy="52014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Основные положения </a:t>
            </a:r>
          </a:p>
          <a:p>
            <a:pPr algn="ctr">
              <a:defRPr/>
            </a:pPr>
            <a:r>
              <a:rPr lang="ru-RU" sz="54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теории </a:t>
            </a:r>
            <a:r>
              <a:rPr lang="ru-RU" sz="54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химического строения (ТХС) </a:t>
            </a:r>
            <a:r>
              <a:rPr lang="ru-RU" sz="5400" b="1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органических </a:t>
            </a:r>
            <a:r>
              <a:rPr lang="ru-RU" sz="5400" b="1" dirty="0" smtClean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веществ </a:t>
            </a:r>
          </a:p>
          <a:p>
            <a:pPr algn="ctr">
              <a:defRPr/>
            </a:pPr>
            <a:endParaRPr lang="ru-RU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(А. Бутлеров, Ф. Кекуле, </a:t>
            </a:r>
          </a:p>
          <a:p>
            <a:pPr algn="ctr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А. Купер)</a:t>
            </a:r>
            <a:endParaRPr lang="ru-RU" sz="4800" b="1" spc="50" dirty="0">
              <a:ln w="11430"/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3000" y="1194375"/>
            <a:ext cx="10287000" cy="20621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1</a:t>
            </a:r>
            <a:r>
              <a:rPr lang="ru-RU" sz="3200" b="1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. 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Атомы </a:t>
            </a:r>
            <a:r>
              <a:rPr lang="ru-RU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в молекулах соединены в определенной последовательности, которая зависит от их валентности 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(валентность углерода – </a:t>
            </a:r>
            <a:r>
              <a:rPr lang="en-US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IV</a:t>
            </a:r>
            <a:r>
              <a:rPr lang="ru-RU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, 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водорода </a:t>
            </a:r>
            <a:r>
              <a:rPr lang="ru-RU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– </a:t>
            </a:r>
            <a:r>
              <a:rPr lang="en-US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I</a:t>
            </a:r>
            <a:r>
              <a:rPr lang="ru-RU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 и т. д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.).</a:t>
            </a:r>
            <a:endParaRPr lang="ru-RU" sz="3200" b="1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6556" y="4191000"/>
            <a:ext cx="10290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i="1" u="sng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Химическое строение вещества</a:t>
            </a:r>
            <a:r>
              <a:rPr lang="ru-RU" sz="3200" b="1" i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</a:t>
            </a:r>
            <a:r>
              <a:rPr lang="ru-RU" sz="3200" b="1" dirty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– это порядок соединения атомов в молекуле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52321" y="609600"/>
            <a:ext cx="2984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42250" y="875529"/>
            <a:ext cx="16979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</a:t>
            </a:r>
            <a:r>
              <a:rPr lang="ru-RU" sz="5400" b="1" baseline="-25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Н</a:t>
            </a:r>
            <a:r>
              <a:rPr lang="ru-RU" sz="5400" b="1" baseline="-25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3352800" y="1741709"/>
            <a:ext cx="1676400" cy="762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618650" y="1760164"/>
            <a:ext cx="1610951" cy="74354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29615" y="4016276"/>
            <a:ext cx="487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</a:rPr>
              <a:t>ПРАВИЛЬНО, Т.К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r>
              <a:rPr lang="ru-RU" sz="2400" b="1" dirty="0" smtClean="0"/>
              <a:t>у </a:t>
            </a:r>
            <a:r>
              <a:rPr lang="ru-RU" sz="2400" b="1" dirty="0"/>
              <a:t>каждого  атома углерода  </a:t>
            </a:r>
            <a:r>
              <a:rPr lang="ru-RU" sz="2400" b="1" dirty="0" smtClean="0"/>
              <a:t>по четыре </a:t>
            </a:r>
            <a:r>
              <a:rPr lang="ru-RU" sz="2400" b="1" dirty="0"/>
              <a:t>связи, а у каждого водорода – по </a:t>
            </a:r>
            <a:r>
              <a:rPr lang="ru-RU" sz="2400" b="1" dirty="0" smtClean="0"/>
              <a:t>одной, как и положено по их валентным возможностям</a:t>
            </a:r>
            <a:endParaRPr lang="ru-RU" sz="2400" b="1" dirty="0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248400" y="4016276"/>
            <a:ext cx="5181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</a:rPr>
              <a:t>НЕПРАВИЛЬНО, </a:t>
            </a:r>
            <a:r>
              <a:rPr lang="ru-RU" sz="2400" b="1" dirty="0" smtClean="0">
                <a:solidFill>
                  <a:srgbClr val="C00000"/>
                </a:solidFill>
              </a:rPr>
              <a:t>Т.К. </a:t>
            </a:r>
            <a:r>
              <a:rPr lang="ru-RU" sz="2400" b="1" dirty="0" smtClean="0"/>
              <a:t>один из атомов углерода имеет вместо четырех связей одну, а </a:t>
            </a:r>
            <a:r>
              <a:rPr lang="ru-RU" sz="2400" b="1" dirty="0"/>
              <a:t>у </a:t>
            </a:r>
            <a:r>
              <a:rPr lang="ru-RU" sz="2400" b="1" dirty="0" smtClean="0"/>
              <a:t>одного из атомов водорода </a:t>
            </a:r>
            <a:r>
              <a:rPr lang="ru-RU" sz="2400" b="1" dirty="0"/>
              <a:t>вместо одной связи </a:t>
            </a:r>
            <a:r>
              <a:rPr lang="ru-RU" sz="2400" b="1" dirty="0" smtClean="0"/>
              <a:t>– четыре, что не соответствует валентности</a:t>
            </a:r>
            <a:endParaRPr lang="ru-RU" sz="2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650393"/>
            <a:ext cx="2000250" cy="121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2641820"/>
            <a:ext cx="1857375" cy="12668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430985"/>
            <a:ext cx="11309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Рассмотрим два варианта написания структурной формулы</a:t>
            </a:r>
            <a:endParaRPr lang="ru-RU" sz="2800" b="1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0600" y="685800"/>
            <a:ext cx="10210800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2. 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Свойства веществ зависят не только от состава, но и от химического строения</a:t>
            </a:r>
            <a:endParaRPr lang="ru-RU" sz="3200" b="1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54259" y="1946702"/>
            <a:ext cx="200728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С</a:t>
            </a:r>
            <a:r>
              <a:rPr lang="ru-RU" sz="4800" b="1" baseline="-2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2</a:t>
            </a:r>
            <a:r>
              <a:rPr lang="ru-RU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Н</a:t>
            </a:r>
            <a:r>
              <a:rPr lang="ru-RU" sz="4800" b="1" baseline="-25000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6</a:t>
            </a:r>
            <a:r>
              <a:rPr lang="ru-RU" sz="4800" b="1" dirty="0">
                <a:ln w="22225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О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4221934" y="2679382"/>
            <a:ext cx="1066800" cy="457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629400" y="2667000"/>
            <a:ext cx="1066800" cy="3810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864414" y="3048000"/>
            <a:ext cx="3393387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СН</a:t>
            </a: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3</a:t>
            </a:r>
            <a:r>
              <a:rPr lang="ru-RU" sz="36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- СН</a:t>
            </a: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2</a:t>
            </a:r>
            <a:r>
              <a:rPr lang="ru-RU" sz="36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- ОН</a:t>
            </a:r>
          </a:p>
          <a:p>
            <a:pPr algn="ctr">
              <a:defRPr/>
            </a:pP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ЭТИЛОВЫЙ СПИРТ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72201" y="3048000"/>
            <a:ext cx="40386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СН</a:t>
            </a: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3 </a:t>
            </a:r>
            <a:r>
              <a:rPr lang="ru-RU" sz="3600" b="1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- О - СН</a:t>
            </a: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3</a:t>
            </a:r>
          </a:p>
          <a:p>
            <a:pPr algn="ctr">
              <a:defRPr/>
            </a:pPr>
            <a:r>
              <a:rPr lang="ru-RU" sz="3600" b="1" baseline="-25000" dirty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ДИМЕТИЛОВЫЙ ЭФИР</a:t>
            </a: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5753100" y="114299"/>
            <a:ext cx="609600" cy="8305800"/>
          </a:xfrm>
          <a:prstGeom prst="rightBrace">
            <a:avLst>
              <a:gd name="adj1" fmla="val 34204"/>
              <a:gd name="adj2" fmla="val 50000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27922" y="4648200"/>
            <a:ext cx="526330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accent2"/>
                </a:solidFill>
                <a:latin typeface="+mn-lt"/>
              </a:rPr>
              <a:t>Эти вещества – изомеры</a:t>
            </a:r>
            <a:endParaRPr lang="ru-RU" sz="3200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09801" y="5404607"/>
            <a:ext cx="7924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+mn-lt"/>
              </a:rPr>
              <a:t>Они имеют одинаковый состав, но </a:t>
            </a:r>
            <a:r>
              <a:rPr lang="ru-RU" sz="2400" b="1" u="sng" dirty="0" smtClean="0">
                <a:latin typeface="+mn-lt"/>
              </a:rPr>
              <a:t>разное </a:t>
            </a:r>
            <a:r>
              <a:rPr lang="ru-RU" sz="2400" b="1" dirty="0" smtClean="0">
                <a:latin typeface="+mn-lt"/>
              </a:rPr>
              <a:t>химическое </a:t>
            </a:r>
            <a:r>
              <a:rPr lang="ru-RU" sz="2400" b="1" u="sng" dirty="0" smtClean="0">
                <a:latin typeface="+mn-lt"/>
              </a:rPr>
              <a:t>строение</a:t>
            </a:r>
            <a:r>
              <a:rPr lang="ru-RU" sz="2400" b="1" dirty="0" smtClean="0">
                <a:latin typeface="+mn-lt"/>
              </a:rPr>
              <a:t> и </a:t>
            </a:r>
            <a:r>
              <a:rPr lang="ru-RU" sz="2400" b="1" u="sng" dirty="0" smtClean="0">
                <a:latin typeface="+mn-lt"/>
              </a:rPr>
              <a:t>свойства</a:t>
            </a:r>
            <a:endParaRPr lang="ru-RU" sz="2400" b="1" u="sng" dirty="0">
              <a:latin typeface="+mn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94484" y="5266221"/>
            <a:ext cx="8926830" cy="12107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у них одинаковое, а что – разное? </a:t>
            </a:r>
            <a:r>
              <a:rPr lang="ru-RU" sz="3200" b="1" dirty="0" smtClean="0">
                <a:solidFill>
                  <a:srgbClr val="C00000"/>
                </a:solidFill>
                <a:sym typeface="Wingdings 2" panose="05020102010507070707" pitchFamily="18" charset="2"/>
              </a:rPr>
              <a:t>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671191"/>
            <a:ext cx="102108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 smtClean="0"/>
              <a:t>Особо </a:t>
            </a:r>
            <a:r>
              <a:rPr lang="ru-RU" sz="3200" dirty="0"/>
              <a:t>сильное влияние оказывают атомы, непосредственно связанные друг с другом.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457200"/>
            <a:ext cx="10210800" cy="10772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dirty="0" smtClean="0">
                <a:ln w="1270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</a:rPr>
              <a:t>3. </a:t>
            </a:r>
            <a:r>
              <a:rPr lang="ru-RU" sz="3200" b="1" dirty="0" smtClean="0">
                <a:ln w="12700" cmpd="sng">
                  <a:solidFill>
                    <a:schemeClr val="accent5">
                      <a:lumMod val="75000"/>
                    </a:schemeClr>
                  </a:solidFill>
                  <a:prstDash val="solid"/>
                </a:ln>
                <a:solidFill>
                  <a:schemeClr val="accent5"/>
                </a:solidFill>
              </a:rPr>
              <a:t>Атомы и группы атомов в молекуле оказывают взаимное влияние друг на друга</a:t>
            </a:r>
            <a:endParaRPr lang="ru-RU" sz="3200" b="1" dirty="0">
              <a:ln w="12700" cmpd="sng">
                <a:solidFill>
                  <a:schemeClr val="accent5">
                    <a:lumMod val="75000"/>
                  </a:schemeClr>
                </a:solidFill>
                <a:prstDash val="solid"/>
              </a:ln>
              <a:solidFill>
                <a:schemeClr val="accent5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3054340"/>
            <a:ext cx="7467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Известно, что при взаимодействии металлического натрия с уксусной кислотой (С</a:t>
            </a:r>
            <a:r>
              <a:rPr lang="ru-RU" sz="2400" baseline="-250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Н</a:t>
            </a:r>
            <a:r>
              <a:rPr lang="ru-RU" sz="2400" baseline="-25000" dirty="0" smtClean="0">
                <a:solidFill>
                  <a:srgbClr val="002060"/>
                </a:solidFill>
              </a:rPr>
              <a:t>4</a:t>
            </a:r>
            <a:r>
              <a:rPr lang="ru-RU" sz="2400" dirty="0" smtClean="0">
                <a:solidFill>
                  <a:srgbClr val="002060"/>
                </a:solidFill>
              </a:rPr>
              <a:t>О</a:t>
            </a:r>
            <a:r>
              <a:rPr lang="ru-RU" sz="2400" baseline="-25000" dirty="0" smtClean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) в последней происходит замещение только одного атома водорода из 4-х существующих в молекуле – самого подвижного. Это водород, который непосредственно связан с атомом кислорода, «подверженный» его влиянию. Этот атом кислорода, в свою очередь, также испытывает влияние от соседних атомов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200" y="3657600"/>
            <a:ext cx="3050752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3142</TotalTime>
  <Words>587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 2</vt:lpstr>
      <vt:lpstr>Оформление по умолчанию</vt:lpstr>
      <vt:lpstr>ТХС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Клинова Мария Николаевна</cp:lastModifiedBy>
  <cp:revision>232</cp:revision>
  <cp:lastPrinted>1601-01-01T00:00:00Z</cp:lastPrinted>
  <dcterms:created xsi:type="dcterms:W3CDTF">1601-01-01T00:00:00Z</dcterms:created>
  <dcterms:modified xsi:type="dcterms:W3CDTF">2021-07-02T04:53:19Z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